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6" r:id="rId1"/>
    <p:sldMasterId id="2147483730" r:id="rId2"/>
  </p:sldMasterIdLst>
  <p:notesMasterIdLst>
    <p:notesMasterId r:id="rId80"/>
  </p:notesMasterIdLst>
  <p:handoutMasterIdLst>
    <p:handoutMasterId r:id="rId81"/>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557" r:id="rId50"/>
    <p:sldId id="437" r:id="rId51"/>
    <p:sldId id="558" r:id="rId52"/>
    <p:sldId id="439" r:id="rId53"/>
    <p:sldId id="440" r:id="rId54"/>
    <p:sldId id="496" r:id="rId55"/>
    <p:sldId id="467" r:id="rId56"/>
    <p:sldId id="500" r:id="rId57"/>
    <p:sldId id="434" r:id="rId58"/>
    <p:sldId id="466" r:id="rId59"/>
    <p:sldId id="448" r:id="rId60"/>
    <p:sldId id="517" r:id="rId61"/>
    <p:sldId id="520" r:id="rId62"/>
    <p:sldId id="470" r:id="rId63"/>
    <p:sldId id="469" r:id="rId64"/>
    <p:sldId id="485" r:id="rId65"/>
    <p:sldId id="512" r:id="rId66"/>
    <p:sldId id="472" r:id="rId67"/>
    <p:sldId id="508" r:id="rId68"/>
    <p:sldId id="427" r:id="rId69"/>
    <p:sldId id="553" r:id="rId70"/>
    <p:sldId id="549" r:id="rId71"/>
    <p:sldId id="342" r:id="rId72"/>
    <p:sldId id="307" r:id="rId73"/>
    <p:sldId id="426" r:id="rId74"/>
    <p:sldId id="475" r:id="rId75"/>
    <p:sldId id="471" r:id="rId76"/>
    <p:sldId id="468" r:id="rId77"/>
    <p:sldId id="446" r:id="rId78"/>
    <p:sldId id="447" r:id="rId79"/>
  </p:sldIdLst>
  <p:sldSz cx="9144000" cy="6858000" type="screen4x3"/>
  <p:notesSz cx="7315200" cy="9601200"/>
  <p:embeddedFontLst>
    <p:embeddedFont>
      <p:font typeface="Book Antiqua" panose="02040602050305030304" pitchFamily="18" charset="0"/>
      <p:regular r:id="rId82"/>
      <p:bold r:id="rId83"/>
      <p:italic r:id="rId84"/>
      <p:boldItalic r:id="rId85"/>
    </p:embeddedFont>
    <p:embeddedFont>
      <p:font typeface="Calibri" panose="020F0502020204030204" pitchFamily="34" charset="0"/>
      <p:regular r:id="rId86"/>
      <p:bold r:id="rId87"/>
      <p:italic r:id="rId88"/>
      <p:boldItalic r:id="rId89"/>
    </p:embeddedFont>
    <p:embeddedFont>
      <p:font typeface="Monotype Sorts" panose="020B0604020202020204" charset="0"/>
      <p:regular r:id="rId90"/>
    </p:embeddedFont>
    <p:embeddedFont>
      <p:font typeface="Candara" panose="020E0502030303020204" pitchFamily="34" charset="0"/>
      <p:regular r:id="rId91"/>
      <p:bold r:id="rId92"/>
      <p:italic r:id="rId93"/>
      <p:boldItalic r:id="rId94"/>
    </p:embeddedFont>
    <p:embeddedFont>
      <p:font typeface="Cambria Math" panose="02040503050406030204" pitchFamily="18" charset="0"/>
      <p:regular r:id="rId95"/>
    </p:embeddedFont>
    <p:embeddedFont>
      <p:font typeface="Century Gothic" panose="020B0502020202020204" pitchFamily="34" charset="0"/>
      <p:regular r:id="rId96"/>
      <p:bold r:id="rId97"/>
      <p:italic r:id="rId98"/>
      <p:boldItalic r:id="rId99"/>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79" autoAdjust="0"/>
    <p:restoredTop sz="95339" autoAdjust="0"/>
  </p:normalViewPr>
  <p:slideViewPr>
    <p:cSldViewPr snapToGrid="0">
      <p:cViewPr varScale="1">
        <p:scale>
          <a:sx n="52" d="100"/>
          <a:sy n="52" d="100"/>
        </p:scale>
        <p:origin x="53" y="696"/>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00" d="100"/>
        <a:sy n="100" d="100"/>
      </p:scale>
      <p:origin x="0" y="-13843"/>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font" Target="fonts/font4.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6.fntdata"/><Relationship Id="rId61" Type="http://schemas.openxmlformats.org/officeDocument/2006/relationships/slide" Target="slides/slide59.xml"/><Relationship Id="rId82"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 happens if we have an </a:t>
            </a:r>
            <a:r>
              <a:rPr lang="en-US" baseline="0" dirty="0" err="1" smtClean="0"/>
              <a:t>upflow</a:t>
            </a:r>
            <a:r>
              <a:rPr lang="en-US" baseline="0" dirty="0" smtClean="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Dirty</a:t>
            </a:r>
            <a:r>
              <a:rPr lang="en-US" baseline="0" dirty="0" smtClean="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extLst>
      <p:ext uri="{BB962C8B-B14F-4D97-AF65-F5344CB8AC3E}">
        <p14:creationId xmlns:p14="http://schemas.microsoft.com/office/powerpoint/2010/main" val="2989582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54</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particles are likely more easily sheared from the constriction wall.</a:t>
            </a:r>
          </a:p>
          <a:p>
            <a:r>
              <a:rPr lang="en-US" dirty="0" smtClean="0"/>
              <a:t>Small particles are less likely to contact the constriction wall!</a:t>
            </a:r>
          </a:p>
          <a:p>
            <a:endParaRPr lang="en-US" dirty="0" smtClean="0"/>
          </a:p>
          <a:p>
            <a:r>
              <a:rPr lang="en-US" dirty="0" smtClean="0"/>
              <a:t>Big flocs form constrictions that then capture smaller flocs</a:t>
            </a:r>
          </a:p>
          <a:p>
            <a:endParaRPr lang="en-US" dirty="0" smtClean="0"/>
          </a:p>
          <a:p>
            <a:r>
              <a:rPr lang="en-US" dirty="0" smtClean="0"/>
              <a:t>Because it is the flocs that</a:t>
            </a:r>
            <a:r>
              <a:rPr lang="en-US" baseline="0" dirty="0" smtClean="0"/>
              <a:t> created constrictions that then do a better job of capturing small particles.</a:t>
            </a:r>
          </a:p>
          <a:p>
            <a:endParaRPr lang="en-US" baseline="0" dirty="0" smtClean="0"/>
          </a:p>
          <a:p>
            <a:r>
              <a:rPr lang="en-US" baseline="0" dirty="0" smtClean="0"/>
              <a:t>Dual media filters are likely used to reduce head loss or surface filtration. More research required!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542841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70</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71</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72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74</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75</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9.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10.xm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3.xml"/><Relationship Id="rId7" Type="http://schemas.openxmlformats.org/officeDocument/2006/relationships/image" Target="../media/image4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6.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5.png"/><Relationship Id="rId3" Type="http://schemas.openxmlformats.org/officeDocument/2006/relationships/tags" Target="../tags/tag16.xml"/><Relationship Id="rId21" Type="http://schemas.openxmlformats.org/officeDocument/2006/relationships/image" Target="../media/image50.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4.png"/><Relationship Id="rId2" Type="http://schemas.openxmlformats.org/officeDocument/2006/relationships/tags" Target="../tags/tag15.xml"/><Relationship Id="rId20" Type="http://schemas.openxmlformats.org/officeDocument/2006/relationships/image" Target="../media/image40.emf"/><Relationship Id="rId29" Type="http://schemas.openxmlformats.org/officeDocument/2006/relationships/image" Target="../media/image5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tags" Target="../tags/tag18.xml"/><Relationship Id="rId15" Type="http://schemas.openxmlformats.org/officeDocument/2006/relationships/image" Target="../media/image49.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0.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8.xml"/><Relationship Id="rId7" Type="http://schemas.openxmlformats.org/officeDocument/2006/relationships/image" Target="../media/image6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4.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png"/><Relationship Id="rId4" Type="http://schemas.openxmlformats.org/officeDocument/2006/relationships/tags" Target="../tags/tag29.xml"/><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tags" Target="../tags/tag31.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8.png"/><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notesSlide" Target="../notesSlides/notesSlide25.xml"/><Relationship Id="rId11" Type="http://schemas.openxmlformats.org/officeDocument/2006/relationships/image" Target="../media/image44.png"/><Relationship Id="rId5" Type="http://schemas.openxmlformats.org/officeDocument/2006/relationships/slideLayout" Target="../slideLayouts/slideLayout19.xml"/><Relationship Id="rId10" Type="http://schemas.openxmlformats.org/officeDocument/2006/relationships/image" Target="../media/image67.png"/><Relationship Id="rId4" Type="http://schemas.openxmlformats.org/officeDocument/2006/relationships/tags" Target="../tags/tag32.xml"/><Relationship Id="rId9"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5.xml"/><Relationship Id="rId5" Type="http://schemas.openxmlformats.org/officeDocument/2006/relationships/image" Target="../media/image40.emf"/><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png"/><Relationship Id="rId3" Type="http://schemas.openxmlformats.org/officeDocument/2006/relationships/tags" Target="../tags/tag34.xml"/><Relationship Id="rId7" Type="http://schemas.openxmlformats.org/officeDocument/2006/relationships/image" Target="../media/image72.png"/><Relationship Id="rId12" Type="http://schemas.openxmlformats.org/officeDocument/2006/relationships/image" Target="../media/image53.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4.png"/><Relationship Id="rId5" Type="http://schemas.openxmlformats.org/officeDocument/2006/relationships/tags" Target="../tags/tag36.xml"/><Relationship Id="rId10" Type="http://schemas.openxmlformats.org/officeDocument/2006/relationships/image" Target="../media/image49.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8.png"/><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42.xml"/><Relationship Id="rId7" Type="http://schemas.openxmlformats.org/officeDocument/2006/relationships/image" Target="../media/image79.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9.jpeg"/><Relationship Id="rId5" Type="http://schemas.openxmlformats.org/officeDocument/2006/relationships/notesSlide" Target="../notesSlides/notesSlide29.xml"/><Relationship Id="rId4" Type="http://schemas.openxmlformats.org/officeDocument/2006/relationships/slideLayout" Target="../slideLayouts/slideLayout15.xml"/><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5.xml"/><Relationship Id="rId4" Type="http://schemas.openxmlformats.org/officeDocument/2006/relationships/image" Target="../media/image84.jpeg"/></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6.png"/><Relationship Id="rId5" Type="http://schemas.openxmlformats.org/officeDocument/2006/relationships/image" Target="../media/image49.jpeg"/><Relationship Id="rId4"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49.jpe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9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49.xml"/><Relationship Id="rId7" Type="http://schemas.openxmlformats.org/officeDocument/2006/relationships/image" Target="../media/image9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9.jpeg"/><Relationship Id="rId5" Type="http://schemas.openxmlformats.org/officeDocument/2006/relationships/notesSlide" Target="../notesSlides/notesSlide37.xml"/><Relationship Id="rId4"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52.xml"/><Relationship Id="rId7" Type="http://schemas.openxmlformats.org/officeDocument/2006/relationships/image" Target="../media/image92.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9.jpeg"/><Relationship Id="rId5" Type="http://schemas.openxmlformats.org/officeDocument/2006/relationships/notesSlide" Target="../notesSlides/notesSlide38.xml"/><Relationship Id="rId4"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40.xml"/><Relationship Id="rId13" Type="http://schemas.openxmlformats.org/officeDocument/2006/relationships/image" Target="../media/image98.png"/><Relationship Id="rId3" Type="http://schemas.openxmlformats.org/officeDocument/2006/relationships/tags" Target="../tags/tag55.xml"/><Relationship Id="rId7" Type="http://schemas.openxmlformats.org/officeDocument/2006/relationships/slideLayout" Target="../slideLayouts/slideLayout7.xml"/><Relationship Id="rId12" Type="http://schemas.openxmlformats.org/officeDocument/2006/relationships/image" Target="../media/image8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7.png"/><Relationship Id="rId5" Type="http://schemas.openxmlformats.org/officeDocument/2006/relationships/tags" Target="../tags/tag57.xml"/><Relationship Id="rId15" Type="http://schemas.openxmlformats.org/officeDocument/2006/relationships/image" Target="../media/image100.png"/><Relationship Id="rId10" Type="http://schemas.openxmlformats.org/officeDocument/2006/relationships/image" Target="../media/image96.png"/><Relationship Id="rId4" Type="http://schemas.openxmlformats.org/officeDocument/2006/relationships/tags" Target="../tags/tag56.xml"/><Relationship Id="rId9" Type="http://schemas.openxmlformats.org/officeDocument/2006/relationships/image" Target="../media/image49.jpeg"/><Relationship Id="rId1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05.jpe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108.png"/><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10.emf"/><Relationship Id="rId18" Type="http://schemas.openxmlformats.org/officeDocument/2006/relationships/image" Target="../media/image115.png"/><Relationship Id="rId3" Type="http://schemas.openxmlformats.org/officeDocument/2006/relationships/tags" Target="../tags/tag61.xml"/><Relationship Id="rId21" Type="http://schemas.openxmlformats.org/officeDocument/2006/relationships/image" Target="../media/image118.png"/><Relationship Id="rId7" Type="http://schemas.openxmlformats.org/officeDocument/2006/relationships/tags" Target="../tags/tag65.xml"/><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tags" Target="../tags/tag60.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slideLayout" Target="../slideLayouts/slideLayout15.xml"/><Relationship Id="rId5" Type="http://schemas.openxmlformats.org/officeDocument/2006/relationships/tags" Target="../tags/tag63.xml"/><Relationship Id="rId15" Type="http://schemas.openxmlformats.org/officeDocument/2006/relationships/image" Target="../media/image112.png"/><Relationship Id="rId10" Type="http://schemas.openxmlformats.org/officeDocument/2006/relationships/tags" Target="../tags/tag68.xml"/><Relationship Id="rId19" Type="http://schemas.openxmlformats.org/officeDocument/2006/relationships/image" Target="../media/image116.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111.png"/><Relationship Id="rId22" Type="http://schemas.openxmlformats.org/officeDocument/2006/relationships/image" Target="../media/image119.png"/></Relationships>
</file>

<file path=ppt/slides/_rels/slide7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tags" Target="../tags/tag71.xml"/><Relationship Id="rId7" Type="http://schemas.openxmlformats.org/officeDocument/2006/relationships/image" Target="../media/image110.emf"/><Relationship Id="rId12" Type="http://schemas.openxmlformats.org/officeDocument/2006/relationships/image" Target="../media/image12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19.xml"/><Relationship Id="rId11" Type="http://schemas.openxmlformats.org/officeDocument/2006/relationships/image" Target="../media/image122.png"/><Relationship Id="rId5" Type="http://schemas.openxmlformats.org/officeDocument/2006/relationships/tags" Target="../tags/tag73.xml"/><Relationship Id="rId10" Type="http://schemas.openxmlformats.org/officeDocument/2006/relationships/image" Target="../media/image121.png"/><Relationship Id="rId4" Type="http://schemas.openxmlformats.org/officeDocument/2006/relationships/tags" Target="../tags/tag72.xml"/><Relationship Id="rId9"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a:t>
            </a:r>
            <a:r>
              <a:rPr lang="en-US" dirty="0" smtClean="0"/>
              <a:t>Filtration is a land and capital intensive option</a:t>
            </a:r>
            <a:endParaRPr lang="en-US" dirty="0"/>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t>
            </a:r>
            <a:r>
              <a:rPr lang="en-US" sz="2400" b="0" dirty="0" smtClean="0"/>
              <a:t>any </a:t>
            </a:r>
            <a:r>
              <a:rPr lang="en-US" sz="2400" b="0" dirty="0"/>
              <a:t>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12571" cy="665905"/>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smtClean="0"/>
              <a:t>Always check the velocity of unit processes to see if they are going to be cost effective</a:t>
            </a:r>
            <a:endParaRPr lang="en-US" b="0" dirty="0"/>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smtClean="0"/>
                <a:t>This term dominates</a:t>
              </a:r>
              <a:endParaRPr lang="en-US" sz="2400" b="0" dirty="0"/>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a:t>
            </a:r>
            <a:r>
              <a:rPr lang="en-US" sz="1600" b="0" dirty="0" smtClean="0"/>
              <a:t>L/s = 0.18 mm/s </a:t>
            </a:r>
            <a:r>
              <a:rPr lang="en-US" sz="1600" b="0" dirty="0"/>
              <a:t>(includes chemical room, bathroom, </a:t>
            </a:r>
            <a:r>
              <a:rPr lang="en-US" sz="1600" b="0" dirty="0" smtClean="0"/>
              <a:t>office)</a:t>
            </a:r>
            <a:endParaRPr lang="en-US" sz="1600" b="0" dirty="0"/>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 of 20 matters!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40" y="4218580"/>
            <a:ext cx="7198477" cy="576000"/>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3"/>
            <a:ext cx="3270095" cy="559238"/>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7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a:t>
            </a:r>
            <a:r>
              <a:rPr lang="en-US" sz="2800" dirty="0" smtClean="0"/>
              <a:t>(slow sand &amp; membrane </a:t>
            </a:r>
            <a:r>
              <a:rPr lang="en-US" sz="2800" dirty="0"/>
              <a:t>filters)</a:t>
            </a:r>
          </a:p>
          <a:p>
            <a:pPr lvl="1"/>
            <a:r>
              <a:rPr lang="en-US" sz="2400" dirty="0"/>
              <a:t>Particles to be removed are larger than the pore size</a:t>
            </a:r>
          </a:p>
          <a:p>
            <a:pPr lvl="1"/>
            <a:r>
              <a:rPr lang="en-US" sz="2400" dirty="0"/>
              <a:t>Clog rapidly and large piezometric head </a:t>
            </a:r>
            <a:r>
              <a:rPr lang="en-US" sz="2400" dirty="0" smtClean="0"/>
              <a:t>required</a:t>
            </a:r>
          </a:p>
          <a:p>
            <a:pPr lvl="1"/>
            <a:r>
              <a:rPr lang="en-US" sz="2400" dirty="0" smtClean="0"/>
              <a:t>Head loss increases faster and faster as pores clog</a:t>
            </a:r>
            <a:endParaRPr lang="en-US" sz="2400" dirty="0"/>
          </a:p>
          <a:p>
            <a:r>
              <a:rPr lang="en-US" sz="2800" dirty="0"/>
              <a:t>Depth filtration </a:t>
            </a:r>
            <a:r>
              <a:rPr lang="en-US" sz="2800" dirty="0" smtClean="0"/>
              <a:t>(rapid sand and stacked rapid)</a:t>
            </a:r>
            <a:endParaRPr lang="en-US" sz="2800" dirty="0"/>
          </a:p>
          <a:p>
            <a:pPr lvl="1"/>
            <a:r>
              <a:rPr lang="en-US" sz="2400" dirty="0"/>
              <a:t>Particles to be removed </a:t>
            </a:r>
            <a:r>
              <a:rPr lang="en-US" sz="2400" dirty="0" smtClean="0"/>
              <a:t>are much </a:t>
            </a:r>
            <a:r>
              <a:rPr lang="en-US" sz="2400" dirty="0"/>
              <a:t>smaller than </a:t>
            </a:r>
            <a:br>
              <a:rPr lang="en-US" sz="2400" dirty="0"/>
            </a:br>
            <a:r>
              <a:rPr lang="en-US" sz="2400" dirty="0"/>
              <a:t>the pore size</a:t>
            </a:r>
          </a:p>
          <a:p>
            <a:pPr lvl="1"/>
            <a:r>
              <a:rPr lang="en-US" sz="2400" dirty="0"/>
              <a:t>Require </a:t>
            </a:r>
            <a:r>
              <a:rPr lang="en-US" sz="2400" dirty="0" smtClean="0"/>
              <a:t>that particles collide with and attach to the media</a:t>
            </a:r>
            <a:endParaRPr lang="en-US" sz="2400" dirty="0"/>
          </a:p>
          <a:p>
            <a:pPr lvl="1"/>
            <a:r>
              <a:rPr lang="en-US" sz="2400" dirty="0"/>
              <a:t>Can handle more solids before developing excessive head loss</a:t>
            </a:r>
          </a:p>
          <a:p>
            <a:pPr lvl="1"/>
            <a:r>
              <a:rPr lang="en-US" sz="2400" dirty="0" smtClean="0"/>
              <a:t>Head loss increases at a constant rate</a:t>
            </a:r>
            <a:endParaRPr lang="en-US" sz="2400" dirty="0"/>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3"/>
            <a:ext cx="8700939" cy="231341"/>
          </a:xfrm>
          <a:prstGeom prst="rect">
            <a:avLst/>
          </a:prstGeom>
        </p:spPr>
      </p:pic>
      <p:pic>
        <p:nvPicPr>
          <p:cNvPr id="9" name="Picture 8"/>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39"/>
            <a:ext cx="5017551" cy="205196"/>
          </a:xfrm>
          <a:prstGeom prst="rect">
            <a:avLst/>
          </a:prstGeom>
        </p:spPr>
      </p:pic>
      <p:pic>
        <p:nvPicPr>
          <p:cNvPr id="16" name="Picture 15"/>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5" name="Picture 24"/>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3" y="48230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1207"/>
          </a:xfrm>
          <a:prstGeom prst="rect">
            <a:avLst/>
          </a:prstGeom>
        </p:spPr>
      </p:pic>
      <p:pic>
        <p:nvPicPr>
          <p:cNvPr id="11" name="Picture 10"/>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1714"/>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a:t>
            </a:r>
            <a:r>
              <a:rPr lang="en-US" b="0" dirty="0" smtClean="0"/>
              <a:t>Loss </a:t>
            </a:r>
            <a:r>
              <a:rPr lang="en-US" sz="1600" b="0" dirty="0" smtClean="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7"/>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7"/>
            <a:ext cx="7442285" cy="668952"/>
          </a:xfrm>
          <a:prstGeom prst="rect">
            <a:avLst/>
          </a:prstGeom>
        </p:spPr>
      </p:pic>
      <p:sp>
        <p:nvSpPr>
          <p:cNvPr id="13" name="Rounded Rectangle 12"/>
          <p:cNvSpPr/>
          <p:nvPr/>
        </p:nvSpPr>
        <p:spPr bwMode="auto">
          <a:xfrm>
            <a:off x="2638259" y="5939394"/>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70"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5"/>
            <a:ext cx="4842666" cy="621714"/>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09"/>
            <a:ext cx="3270095" cy="559238"/>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1714"/>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identify a need, then invent</a:t>
            </a:r>
            <a:endParaRPr lang="en-US" dirty="0"/>
          </a:p>
        </p:txBody>
      </p:sp>
      <p:sp>
        <p:nvSpPr>
          <p:cNvPr id="3" name="Content Placeholder 2"/>
          <p:cNvSpPr>
            <a:spLocks noGrp="1"/>
          </p:cNvSpPr>
          <p:nvPr>
            <p:ph idx="1"/>
          </p:nvPr>
        </p:nvSpPr>
        <p:spPr/>
        <p:txBody>
          <a:bodyPr/>
          <a:lstStyle/>
          <a:p>
            <a:r>
              <a:rPr lang="en-US" dirty="0" smtClean="0"/>
              <a:t>Slow sand – capital and labor intensive</a:t>
            </a:r>
          </a:p>
          <a:p>
            <a:r>
              <a:rPr lang="en-US" dirty="0" smtClean="0"/>
              <a:t>Rapid sand – require pumps for backwash or require 6 filters working together</a:t>
            </a:r>
          </a:p>
          <a:p>
            <a:endParaRPr lang="en-US" dirty="0"/>
          </a:p>
          <a:p>
            <a:r>
              <a:rPr lang="en-US" dirty="0" smtClean="0"/>
              <a:t>Neither of these are good options for small communities</a:t>
            </a:r>
          </a:p>
          <a:p>
            <a:r>
              <a:rPr lang="en-US" dirty="0" smtClean="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a:t>
            </a:r>
            <a:r>
              <a:rPr lang="en-US" dirty="0" smtClean="0"/>
              <a:t>Filter Set:</a:t>
            </a:r>
            <a:r>
              <a:rPr lang="en-US" dirty="0"/>
              <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1" name="Picture 5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7"/>
            <a:ext cx="1191224" cy="131833"/>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Sand </a:t>
            </a:r>
            <a:r>
              <a:rPr lang="en-US" dirty="0"/>
              <a:t>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Would increase AguaClara plant size by 50%! </a:t>
            </a:r>
            <a:r>
              <a:rPr lang="en-US" sz="2000" dirty="0" err="1" smtClean="0"/>
              <a:t>Vnet</a:t>
            </a:r>
            <a:r>
              <a:rPr lang="en-US" sz="2000" dirty="0" smtClean="0"/>
              <a:t> for entire plant is 0.18 mm/s</a:t>
            </a:r>
            <a:endParaRPr lang="en-US" sz="2000" dirty="0"/>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1999 Perspective on Conventional Treatment</a:t>
            </a:r>
            <a:endParaRPr lang="en-US" dirty="0"/>
          </a:p>
        </p:txBody>
      </p:sp>
      <p:sp>
        <p:nvSpPr>
          <p:cNvPr id="3" name="Content Placeholder 2"/>
          <p:cNvSpPr>
            <a:spLocks noGrp="1"/>
          </p:cNvSpPr>
          <p:nvPr>
            <p:ph idx="1"/>
          </p:nvPr>
        </p:nvSpPr>
        <p:spPr/>
        <p:txBody>
          <a:bodyPr/>
          <a:lstStyle/>
          <a:p>
            <a:r>
              <a:rPr lang="en-US" sz="2400" dirty="0" smtClean="0"/>
              <a:t>For </a:t>
            </a:r>
            <a:r>
              <a:rPr lang="en-US" sz="2400" dirty="0"/>
              <a:t>the first 75 years of this </a:t>
            </a:r>
            <a:r>
              <a:rPr lang="en-US" sz="2400" dirty="0" smtClean="0"/>
              <a:t>century (written in 1999), </a:t>
            </a:r>
            <a:r>
              <a:rPr lang="en-US" sz="2400" b="1" u="sng" dirty="0"/>
              <a:t>chemical clarification, granular media filtration, and chlorination</a:t>
            </a:r>
            <a:r>
              <a:rPr lang="en-US" sz="2400" dirty="0"/>
              <a:t> were virtually the only treatment processes used in municipal water treatment. However, the past 20 years have seen a dramatic change in the water industry's approach to water treatment in which water utilities have started to seriously consider alternative treatment technologies to the traditional </a:t>
            </a:r>
            <a:r>
              <a:rPr lang="en-US" sz="2400" b="1" u="sng" dirty="0"/>
              <a:t>filtration/chlorination treatment</a:t>
            </a:r>
            <a:r>
              <a:rPr lang="en-US" sz="2400" dirty="0"/>
              <a:t> approach. This paper identifies and discusses some of these "emerging" technologies</a:t>
            </a:r>
            <a:r>
              <a:rPr lang="en-US" sz="2400" dirty="0" smtClean="0"/>
              <a:t>.</a:t>
            </a:r>
          </a:p>
          <a:p>
            <a:r>
              <a:rPr lang="en-US" sz="2400" dirty="0" smtClean="0"/>
              <a:t>CEE 4520 is </a:t>
            </a:r>
            <a:r>
              <a:rPr lang="en-US" sz="2400" dirty="0"/>
              <a:t>about the next generation of conventional </a:t>
            </a:r>
            <a:r>
              <a:rPr lang="en-US" sz="2400" dirty="0" smtClean="0"/>
              <a:t>(or traditional) water treatment – the proven technologies that are used worldwide for the vast majority of municipal water treatment</a:t>
            </a:r>
            <a:endParaRPr lang="en-US" sz="2400" dirty="0"/>
          </a:p>
          <a:p>
            <a:endParaRPr lang="en-US" sz="2400" dirty="0"/>
          </a:p>
        </p:txBody>
      </p:sp>
    </p:spTree>
    <p:extLst>
      <p:ext uri="{BB962C8B-B14F-4D97-AF65-F5344CB8AC3E}">
        <p14:creationId xmlns:p14="http://schemas.microsoft.com/office/powerpoint/2010/main" val="302212656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smtClean="0"/>
                <a:t>Filter performance depends on pretreatment</a:t>
              </a:r>
              <a:endParaRPr lang="en-US" sz="2400" b="0" u="sng" dirty="0"/>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extLst>
      <p:ext uri="{BB962C8B-B14F-4D97-AF65-F5344CB8AC3E}">
        <p14:creationId xmlns:p14="http://schemas.microsoft.com/office/powerpoint/2010/main" val="259486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479800" y="1294075"/>
            <a:ext cx="3875483" cy="2462"/>
          </a:xfrm>
          <a:prstGeom prst="straightConnector1">
            <a:avLst/>
          </a:prstGeom>
          <a:noFill/>
          <a:ln w="25400" cap="flat" cmpd="sng" algn="ctr">
            <a:solidFill>
              <a:schemeClr val="accent4"/>
            </a:solidFill>
            <a:prstDash val="sysDash"/>
            <a:round/>
            <a:headEnd type="none" w="lg" len="med"/>
            <a:tailEnd type="none"/>
          </a:ln>
          <a:effectLst/>
        </p:spPr>
      </p:cxn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7355282" y="1275715"/>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p:nvPr/>
        </p:nvCxnSpPr>
        <p:spPr bwMode="auto">
          <a:xfrm>
            <a:off x="7232452" y="1323833"/>
            <a:ext cx="0" cy="2460513"/>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31" name="Straight Arrow Connector 130"/>
          <p:cNvCxnSpPr/>
          <p:nvPr/>
        </p:nvCxnSpPr>
        <p:spPr bwMode="auto">
          <a:xfrm>
            <a:off x="7387585" y="3916907"/>
            <a:ext cx="0" cy="2756848"/>
          </a:xfrm>
          <a:prstGeom prst="straightConnector1">
            <a:avLst/>
          </a:prstGeom>
          <a:noFill/>
          <a:ln w="25400" cap="flat" cmpd="sng" algn="ctr">
            <a:solidFill>
              <a:schemeClr val="accent4"/>
            </a:solidFill>
            <a:prstDash val="solid"/>
            <a:round/>
            <a:headEnd type="arrow" w="lg" len="med"/>
            <a:tailEnd type="arrow"/>
          </a:ln>
          <a:effectLst/>
        </p:spPr>
      </p:cxnSp>
      <p:pic>
        <p:nvPicPr>
          <p:cNvPr id="32" name="Picture 3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968902" y="4978700"/>
            <a:ext cx="1642667" cy="213333"/>
          </a:xfrm>
          <a:prstGeom prst="rect">
            <a:avLst/>
          </a:prstGeom>
          <a:solidFill>
            <a:schemeClr val="bg1"/>
          </a:solidFill>
        </p:spPr>
      </p:pic>
      <p:grpSp>
        <p:nvGrpSpPr>
          <p:cNvPr id="28" name="Group 27"/>
          <p:cNvGrpSpPr>
            <a:grpSpLocks noChangeAspect="1"/>
          </p:cNvGrpSpPr>
          <p:nvPr/>
        </p:nvGrpSpPr>
        <p:grpSpPr>
          <a:xfrm>
            <a:off x="2590800" y="170124"/>
            <a:ext cx="6322631" cy="6550777"/>
            <a:chOff x="2590800" y="170124"/>
            <a:chExt cx="6322631" cy="6550777"/>
          </a:xfrm>
        </p:grpSpPr>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5"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12" name="Straight Connector 111"/>
            <p:cNvCxnSpPr/>
            <p:nvPr/>
          </p:nvCxnSpPr>
          <p:spPr bwMode="auto">
            <a:xfrm>
              <a:off x="7145079" y="3788039"/>
              <a:ext cx="1714054" cy="0"/>
            </a:xfrm>
            <a:prstGeom prst="line">
              <a:avLst/>
            </a:prstGeom>
            <a:noFill/>
            <a:ln w="12700" cap="flat" cmpd="sng" algn="ctr">
              <a:solidFill>
                <a:schemeClr val="accent2"/>
              </a:solidFill>
              <a:prstDash val="sysDash"/>
              <a:round/>
              <a:headEnd type="none" w="lg" len="med"/>
              <a:tailEnd type="none" w="lg" len="med"/>
            </a:ln>
            <a:effectLst/>
          </p:spPr>
        </p:cxnSp>
        <p:grpSp>
          <p:nvGrpSpPr>
            <p:cNvPr id="120" name="Group 119"/>
            <p:cNvGrpSpPr/>
            <p:nvPr/>
          </p:nvGrpSpPr>
          <p:grpSpPr>
            <a:xfrm>
              <a:off x="4898628" y="280739"/>
              <a:ext cx="4014803" cy="6418799"/>
              <a:chOff x="4898628" y="280739"/>
              <a:chExt cx="4014803" cy="6418799"/>
            </a:xfrm>
          </p:grpSpPr>
          <p:sp>
            <p:nvSpPr>
              <p:cNvPr id="127"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36" name="Line 58"/>
              <p:cNvSpPr>
                <a:spLocks noChangeShapeType="1"/>
              </p:cNvSpPr>
              <p:nvPr/>
            </p:nvSpPr>
            <p:spPr bwMode="auto">
              <a:xfrm rot="10800000" flipH="1">
                <a:off x="6737185" y="506150"/>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59"/>
              <p:cNvSpPr>
                <a:spLocks noChangeShapeType="1"/>
              </p:cNvSpPr>
              <p:nvPr/>
            </p:nvSpPr>
            <p:spPr bwMode="auto">
              <a:xfrm rot="10800000" flipH="1">
                <a:off x="6650914" y="4967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42"/>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4"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45" name="Group 329"/>
              <p:cNvGrpSpPr>
                <a:grpSpLocks/>
              </p:cNvGrpSpPr>
              <p:nvPr/>
            </p:nvGrpSpPr>
            <p:grpSpPr bwMode="auto">
              <a:xfrm rot="10800000">
                <a:off x="6506328" y="900657"/>
                <a:ext cx="255588" cy="376238"/>
                <a:chOff x="1440" y="3168"/>
                <a:chExt cx="192" cy="288"/>
              </a:xfrm>
            </p:grpSpPr>
            <p:sp>
              <p:nvSpPr>
                <p:cNvPr id="166"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7"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46" name="Rectangle 145"/>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0"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3" name="Rectangle 152"/>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9"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68" name="Rectangle 167"/>
            <p:cNvSpPr/>
            <p:nvPr/>
          </p:nvSpPr>
          <p:spPr bwMode="auto">
            <a:xfrm>
              <a:off x="6658029" y="1227978"/>
              <a:ext cx="82296" cy="23317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Rectangle 168"/>
            <p:cNvSpPr/>
            <p:nvPr/>
          </p:nvSpPr>
          <p:spPr bwMode="auto">
            <a:xfrm>
              <a:off x="6313725" y="1268000"/>
              <a:ext cx="82296"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grpSp>
        <p:nvGrpSpPr>
          <p:cNvPr id="3" name="Group 2"/>
          <p:cNvGrpSpPr>
            <a:grpSpLocks noChangeAspect="1"/>
          </p:cNvGrpSpPr>
          <p:nvPr/>
        </p:nvGrpSpPr>
        <p:grpSpPr>
          <a:xfrm>
            <a:off x="2590800" y="588"/>
            <a:ext cx="6553200" cy="6720313"/>
            <a:chOff x="2590800" y="588"/>
            <a:chExt cx="6553200" cy="6720313"/>
          </a:xfrm>
        </p:grpSpPr>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1"/>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3"/>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2"/>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1"/>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10" name="Group 9"/>
            <p:cNvGrpSpPr/>
            <p:nvPr/>
          </p:nvGrpSpPr>
          <p:grpSpPr>
            <a:xfrm>
              <a:off x="6263535" y="588"/>
              <a:ext cx="2880465" cy="1338771"/>
              <a:chOff x="6315895" y="0"/>
              <a:chExt cx="2880465" cy="1338771"/>
            </a:xfrm>
          </p:grpSpPr>
          <p:sp>
            <p:nvSpPr>
              <p:cNvPr id="129" name="TextBox 128"/>
              <p:cNvSpPr txBox="1"/>
              <p:nvPr/>
            </p:nvSpPr>
            <p:spPr>
              <a:xfrm>
                <a:off x="7229251" y="410121"/>
                <a:ext cx="1766170" cy="646331"/>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Total filter head loss</a:t>
                </a:r>
              </a:p>
            </p:txBody>
          </p:sp>
          <p:sp>
            <p:nvSpPr>
              <p:cNvPr id="130" name="TextBox 129"/>
              <p:cNvSpPr txBox="1"/>
              <p:nvPr/>
            </p:nvSpPr>
            <p:spPr>
              <a:xfrm>
                <a:off x="6926893" y="0"/>
                <a:ext cx="2269467" cy="369332"/>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Inlet </a:t>
                </a:r>
                <a:r>
                  <a:rPr lang="en-US" sz="1800" b="0" dirty="0" smtClean="0">
                    <a:latin typeface="Calibri" panose="020F0502020204030204" pitchFamily="34" charset="0"/>
                    <a:cs typeface="Calibri" panose="020F0502020204030204" pitchFamily="34" charset="0"/>
                  </a:rPr>
                  <a:t>pipe </a:t>
                </a:r>
                <a:r>
                  <a:rPr lang="en-US" sz="1800" b="0" dirty="0">
                    <a:latin typeface="Calibri" panose="020F0502020204030204" pitchFamily="34" charset="0"/>
                    <a:cs typeface="Calibri" panose="020F0502020204030204" pitchFamily="34" charset="0"/>
                  </a:rPr>
                  <a:t>head loss</a:t>
                </a:r>
              </a:p>
            </p:txBody>
          </p:sp>
          <p:cxnSp>
            <p:nvCxnSpPr>
              <p:cNvPr id="132" name="Straight Arrow Connector 131"/>
              <p:cNvCxnSpPr>
                <a:stCxn id="130" idx="1"/>
              </p:cNvCxnSpPr>
              <p:nvPr/>
            </p:nvCxnSpPr>
            <p:spPr bwMode="auto">
              <a:xfrm flipH="1">
                <a:off x="6315895" y="184666"/>
                <a:ext cx="610998" cy="810724"/>
              </a:xfrm>
              <a:prstGeom prst="straightConnector1">
                <a:avLst/>
              </a:prstGeom>
              <a:noFill/>
              <a:ln w="12700" cap="flat" cmpd="sng" algn="ctr">
                <a:solidFill>
                  <a:schemeClr val="bg2"/>
                </a:solidFill>
                <a:prstDash val="solid"/>
                <a:round/>
                <a:headEnd type="none" w="lg" len="med"/>
                <a:tailEnd type="arrow"/>
              </a:ln>
              <a:effectLst/>
            </p:spPr>
          </p:cxnSp>
          <p:sp>
            <p:nvSpPr>
              <p:cNvPr id="128" name="Right Brace 127"/>
              <p:cNvSpPr/>
              <p:nvPr/>
            </p:nvSpPr>
            <p:spPr bwMode="auto">
              <a:xfrm>
                <a:off x="6812716" y="934792"/>
                <a:ext cx="146747" cy="403979"/>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77" name="Straight Arrow Connector 176"/>
              <p:cNvCxnSpPr>
                <a:endCxn id="128" idx="1"/>
              </p:cNvCxnSpPr>
              <p:nvPr/>
            </p:nvCxnSpPr>
            <p:spPr bwMode="auto">
              <a:xfrm flipH="1">
                <a:off x="6959463" y="591923"/>
                <a:ext cx="342134" cy="544859"/>
              </a:xfrm>
              <a:prstGeom prst="straightConnector1">
                <a:avLst/>
              </a:prstGeom>
              <a:noFill/>
              <a:ln w="12700" cap="flat" cmpd="sng" algn="ctr">
                <a:solidFill>
                  <a:schemeClr val="bg2"/>
                </a:solidFill>
                <a:prstDash val="solid"/>
                <a:round/>
                <a:headEnd type="none" w="lg" len="med"/>
                <a:tailEnd type="arrow"/>
              </a:ln>
              <a:effectLst/>
            </p:spPr>
          </p:cxnSp>
        </p:grpSp>
        <p:sp>
          <p:nvSpPr>
            <p:cNvPr id="137"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2"/>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3"/>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4"/>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5"/>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6"/>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p:cNvGrpSpPr/>
            <p:nvPr/>
          </p:nvGrpSpPr>
          <p:grpSpPr>
            <a:xfrm>
              <a:off x="4898628" y="280739"/>
              <a:ext cx="4014803" cy="6418799"/>
              <a:chOff x="4898628" y="280739"/>
              <a:chExt cx="4014803" cy="6418799"/>
            </a:xfrm>
          </p:grpSpPr>
          <p:sp>
            <p:nvSpPr>
              <p:cNvPr id="7182"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Rectangle 94"/>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8"/>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506328"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Rectangle 105"/>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Block Arc 44 9"/>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0" name="Block Arc 44 10"/>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4" name="Rectangle 12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bwMode="auto">
              <a:xfrm>
                <a:off x="6667458" y="1265275"/>
                <a:ext cx="73152"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7" name="Rectangle 186"/>
              <p:cNvSpPr/>
              <p:nvPr/>
            </p:nvSpPr>
            <p:spPr bwMode="auto">
              <a:xfrm>
                <a:off x="6318675"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Block Arc 44 11"/>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cxnSp>
          <p:nvCxnSpPr>
            <p:cNvPr id="127" name="Straight Connector 126"/>
            <p:cNvCxnSpPr>
              <a:endCxn id="109" idx="0"/>
            </p:cNvCxnSpPr>
            <p:nvPr/>
          </p:nvCxnSpPr>
          <p:spPr bwMode="auto">
            <a:xfrm>
              <a:off x="6972223" y="3784346"/>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Connector 130"/>
            <p:cNvCxnSpPr/>
            <p:nvPr/>
          </p:nvCxnSpPr>
          <p:spPr bwMode="auto">
            <a:xfrm>
              <a:off x="6761916" y="4949360"/>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3" name="Straight Connector 132"/>
            <p:cNvCxnSpPr/>
            <p:nvPr/>
          </p:nvCxnSpPr>
          <p:spPr bwMode="auto">
            <a:xfrm>
              <a:off x="6611443" y="1036767"/>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5" name="Straight Connector 134"/>
            <p:cNvCxnSpPr/>
            <p:nvPr/>
          </p:nvCxnSpPr>
          <p:spPr bwMode="auto">
            <a:xfrm>
              <a:off x="6401136" y="2201781"/>
              <a:ext cx="1886910" cy="0"/>
            </a:xfrm>
            <a:prstGeom prst="line">
              <a:avLst/>
            </a:prstGeom>
            <a:noFill/>
            <a:ln w="12700" cap="flat" cmpd="sng" algn="ctr">
              <a:solidFill>
                <a:schemeClr val="accent2"/>
              </a:solidFill>
              <a:prstDash val="sysDash"/>
              <a:round/>
              <a:headEnd type="none" w="lg" len="med"/>
              <a:tailEnd type="none" w="lg" len="med"/>
            </a:ln>
            <a:effectLst/>
          </p:spPr>
        </p:cxnSp>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6" name="Group 25"/>
            <p:cNvGrpSpPr/>
            <p:nvPr/>
          </p:nvGrpSpPr>
          <p:grpSpPr>
            <a:xfrm>
              <a:off x="7454859" y="3784010"/>
              <a:ext cx="871619" cy="1165350"/>
              <a:chOff x="7454859" y="3784010"/>
              <a:chExt cx="871619" cy="1165350"/>
            </a:xfrm>
          </p:grpSpPr>
          <p:cxnSp>
            <p:nvCxnSpPr>
              <p:cNvPr id="25" name="Straight Arrow Connector 24"/>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164" name="Group 163"/>
            <p:cNvGrpSpPr/>
            <p:nvPr/>
          </p:nvGrpSpPr>
          <p:grpSpPr>
            <a:xfrm>
              <a:off x="7198860" y="1047400"/>
              <a:ext cx="871619" cy="1165350"/>
              <a:chOff x="7454859" y="3784010"/>
              <a:chExt cx="871619" cy="1165350"/>
            </a:xfrm>
          </p:grpSpPr>
          <p:cxnSp>
            <p:nvCxnSpPr>
              <p:cNvPr id="174" name="Straight Arrow Connector 173"/>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75" name="Picture 17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grpSp>
        <p:nvGrpSpPr>
          <p:cNvPr id="3" name="Group 2"/>
          <p:cNvGrpSpPr>
            <a:grpSpLocks noChangeAspect="1"/>
          </p:cNvGrpSpPr>
          <p:nvPr/>
        </p:nvGrpSpPr>
        <p:grpSpPr>
          <a:xfrm>
            <a:off x="2590800" y="170124"/>
            <a:ext cx="6553200" cy="6550777"/>
            <a:chOff x="2590800" y="170124"/>
            <a:chExt cx="6553200" cy="6550777"/>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1" name="Text Box 83"/>
            <p:cNvSpPr txBox="1">
              <a:spLocks noChangeArrowheads="1"/>
            </p:cNvSpPr>
            <p:nvPr/>
          </p:nvSpPr>
          <p:spPr bwMode="auto">
            <a:xfrm>
              <a:off x="3861097" y="418825"/>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515262"/>
              <a:ext cx="3911560"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7586671" y="3808869"/>
              <a:ext cx="1235714" cy="0"/>
            </a:xfrm>
            <a:prstGeom prst="line">
              <a:avLst/>
            </a:prstGeom>
            <a:noFill/>
            <a:ln w="12700" cap="flat" cmpd="sng" algn="ctr">
              <a:solidFill>
                <a:schemeClr val="accent2"/>
              </a:solidFill>
              <a:prstDash val="sysDash"/>
              <a:round/>
              <a:headEnd type="none" w="lg" len="med"/>
              <a:tailEnd type="none" w="lg" len="med"/>
            </a:ln>
            <a:effectLst/>
          </p:spPr>
        </p:cxnSp>
        <p:grpSp>
          <p:nvGrpSpPr>
            <p:cNvPr id="258" name="Group 257"/>
            <p:cNvGrpSpPr/>
            <p:nvPr/>
          </p:nvGrpSpPr>
          <p:grpSpPr>
            <a:xfrm>
              <a:off x="4898628" y="280739"/>
              <a:ext cx="4014803" cy="6418799"/>
              <a:chOff x="4898628" y="280739"/>
              <a:chExt cx="4014803" cy="6418799"/>
            </a:xfrm>
          </p:grpSpPr>
          <p:sp>
            <p:nvSpPr>
              <p:cNvPr id="259"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262"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Rectangle 265"/>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68" name="Group 329"/>
              <p:cNvGrpSpPr>
                <a:grpSpLocks/>
              </p:cNvGrpSpPr>
              <p:nvPr/>
            </p:nvGrpSpPr>
            <p:grpSpPr bwMode="auto">
              <a:xfrm rot="10800000">
                <a:off x="6506328" y="900657"/>
                <a:ext cx="255588" cy="376238"/>
                <a:chOff x="1440" y="3168"/>
                <a:chExt cx="192" cy="288"/>
              </a:xfrm>
            </p:grpSpPr>
            <p:sp>
              <p:nvSpPr>
                <p:cNvPr id="278"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279"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69" name="Rectangle 268"/>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Rectangle 269"/>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Rectangle 270"/>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3"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4" name="Rectangle 27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5" name="Rectangle 274"/>
              <p:cNvSpPr/>
              <p:nvPr/>
            </p:nvSpPr>
            <p:spPr bwMode="auto">
              <a:xfrm>
                <a:off x="6667458" y="1265275"/>
                <a:ext cx="73152" cy="39776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6" name="Rectangle 275"/>
              <p:cNvSpPr/>
              <p:nvPr/>
            </p:nvSpPr>
            <p:spPr bwMode="auto">
              <a:xfrm>
                <a:off x="6318675"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pic>
          <p:nvPicPr>
            <p:cNvPr id="280" name="Picture 27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81" name="Group 280"/>
            <p:cNvGrpSpPr/>
            <p:nvPr/>
          </p:nvGrpSpPr>
          <p:grpSpPr>
            <a:xfrm>
              <a:off x="7454859" y="3824830"/>
              <a:ext cx="871619" cy="1435608"/>
              <a:chOff x="7454859" y="3784010"/>
              <a:chExt cx="871619" cy="1435608"/>
            </a:xfrm>
          </p:grpSpPr>
          <p:cxnSp>
            <p:nvCxnSpPr>
              <p:cNvPr id="282" name="Straight Arrow Connector 281"/>
              <p:cNvCxnSpPr/>
              <p:nvPr/>
            </p:nvCxnSpPr>
            <p:spPr bwMode="auto">
              <a:xfrm>
                <a:off x="7782624" y="378401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3" name="Picture 28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284" name="Group 283"/>
            <p:cNvGrpSpPr/>
            <p:nvPr/>
          </p:nvGrpSpPr>
          <p:grpSpPr>
            <a:xfrm>
              <a:off x="8272381" y="498934"/>
              <a:ext cx="871619" cy="1435608"/>
              <a:chOff x="7454859" y="3416390"/>
              <a:chExt cx="871619" cy="1435608"/>
            </a:xfrm>
          </p:grpSpPr>
          <p:cxnSp>
            <p:nvCxnSpPr>
              <p:cNvPr id="285" name="Straight Arrow Connector 284"/>
              <p:cNvCxnSpPr/>
              <p:nvPr/>
            </p:nvCxnSpPr>
            <p:spPr bwMode="auto">
              <a:xfrm>
                <a:off x="7782624" y="341639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6" name="Picture 28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cxnSp>
          <p:nvCxnSpPr>
            <p:cNvPr id="287" name="Straight Connector 286"/>
            <p:cNvCxnSpPr/>
            <p:nvPr/>
          </p:nvCxnSpPr>
          <p:spPr bwMode="auto">
            <a:xfrm>
              <a:off x="6354487" y="1941286"/>
              <a:ext cx="2464369" cy="0"/>
            </a:xfrm>
            <a:prstGeom prst="line">
              <a:avLst/>
            </a:prstGeom>
            <a:noFill/>
            <a:ln w="12700" cap="flat" cmpd="sng" algn="ctr">
              <a:solidFill>
                <a:schemeClr val="accent2"/>
              </a:solidFill>
              <a:prstDash val="sysDash"/>
              <a:round/>
              <a:headEnd type="none" w="lg" len="med"/>
              <a:tailEnd type="none" w="lg" len="med"/>
            </a:ln>
            <a:effectLst/>
          </p:spPr>
        </p:cxnSp>
        <p:cxnSp>
          <p:nvCxnSpPr>
            <p:cNvPr id="288" name="Straight Connector 287"/>
            <p:cNvCxnSpPr/>
            <p:nvPr/>
          </p:nvCxnSpPr>
          <p:spPr bwMode="auto">
            <a:xfrm>
              <a:off x="6654954" y="5252709"/>
              <a:ext cx="1235714" cy="0"/>
            </a:xfrm>
            <a:prstGeom prst="line">
              <a:avLst/>
            </a:prstGeom>
            <a:noFill/>
            <a:ln w="12700" cap="flat" cmpd="sng" algn="ctr">
              <a:solidFill>
                <a:schemeClr val="accent2"/>
              </a:solidFill>
              <a:prstDash val="sysDash"/>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7" name="Group 6"/>
          <p:cNvGrpSpPr>
            <a:grpSpLocks noChangeAspect="1"/>
          </p:cNvGrpSpPr>
          <p:nvPr/>
        </p:nvGrpSpPr>
        <p:grpSpPr>
          <a:xfrm>
            <a:off x="2590800" y="170124"/>
            <a:ext cx="6322631" cy="6550777"/>
            <a:chOff x="2590800" y="170124"/>
            <a:chExt cx="6322631" cy="6550777"/>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80" name="Group 179"/>
            <p:cNvGrpSpPr/>
            <p:nvPr/>
          </p:nvGrpSpPr>
          <p:grpSpPr>
            <a:xfrm>
              <a:off x="4898628" y="280739"/>
              <a:ext cx="4014803" cy="6418799"/>
              <a:chOff x="4898628" y="280739"/>
              <a:chExt cx="4014803" cy="6418799"/>
            </a:xfrm>
          </p:grpSpPr>
          <p:sp>
            <p:nvSpPr>
              <p:cNvPr id="181"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84"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Rectangle 187"/>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0" name="Group 329"/>
              <p:cNvGrpSpPr>
                <a:grpSpLocks/>
              </p:cNvGrpSpPr>
              <p:nvPr/>
            </p:nvGrpSpPr>
            <p:grpSpPr bwMode="auto">
              <a:xfrm rot="10800000">
                <a:off x="6506328" y="900657"/>
                <a:ext cx="255588" cy="376238"/>
                <a:chOff x="1440" y="3168"/>
                <a:chExt cx="192" cy="288"/>
              </a:xfrm>
            </p:grpSpPr>
            <p:sp>
              <p:nvSpPr>
                <p:cNvPr id="198" name="Rectangle 330"/>
                <p:cNvSpPr>
                  <a:spLocks noChangeArrowheads="1"/>
                </p:cNvSpPr>
                <p:nvPr/>
              </p:nvSpPr>
              <p:spPr bwMode="auto">
                <a:xfrm>
                  <a:off x="1440" y="3168"/>
                  <a:ext cx="96" cy="288"/>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99" name="Rectangle 331"/>
                <p:cNvSpPr>
                  <a:spLocks noChangeArrowheads="1"/>
                </p:cNvSpPr>
                <p:nvPr/>
              </p:nvSpPr>
              <p:spPr bwMode="auto">
                <a:xfrm>
                  <a:off x="1536" y="3264"/>
                  <a:ext cx="96" cy="96"/>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91" name="Rectangle 19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2" name="Rectangle 191"/>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3" name="Rectangle 192"/>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5"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6" name="Rectangle 195"/>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4347" name="U-Turn Arrow 14346"/>
            <p:cNvSpPr/>
            <p:nvPr/>
          </p:nvSpPr>
          <p:spPr bwMode="auto">
            <a:xfrm>
              <a:off x="491626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76609"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000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39801"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3" name="Line 70"/>
            <p:cNvSpPr>
              <a:spLocks noChangeShapeType="1"/>
            </p:cNvSpPr>
            <p:nvPr/>
          </p:nvSpPr>
          <p:spPr bwMode="auto">
            <a:xfrm flipH="1" flipV="1">
              <a:off x="6352097" y="2961486"/>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smtClean="0"/>
              <a:t>Floc/Floc blanket/Plate settlers do the hard work</a:t>
            </a:r>
            <a:endParaRPr lang="en-US" dirty="0"/>
          </a:p>
        </p:txBody>
      </p:sp>
      <p:sp>
        <p:nvSpPr>
          <p:cNvPr id="3" name="Content Placeholder 2"/>
          <p:cNvSpPr>
            <a:spLocks noGrp="1"/>
          </p:cNvSpPr>
          <p:nvPr>
            <p:ph idx="1"/>
          </p:nvPr>
        </p:nvSpPr>
        <p:spPr/>
        <p:txBody>
          <a:bodyPr/>
          <a:lstStyle/>
          <a:p>
            <a:r>
              <a:rPr lang="en-US" sz="2800" dirty="0"/>
              <a:t>The amount of water wasted from each unit process is determined by the </a:t>
            </a:r>
            <a:r>
              <a:rPr lang="en-US" sz="2800" dirty="0" smtClean="0"/>
              <a:t>solids </a:t>
            </a:r>
            <a:r>
              <a:rPr lang="en-US" sz="2800" dirty="0"/>
              <a:t>concentration of wasted </a:t>
            </a:r>
            <a:r>
              <a:rPr lang="en-US" sz="2800" dirty="0" smtClean="0"/>
              <a:t>water.</a:t>
            </a:r>
            <a:endParaRPr lang="en-US" sz="2800" dirty="0"/>
          </a:p>
          <a:p>
            <a:r>
              <a:rPr lang="en-US" sz="2800" dirty="0"/>
              <a:t>The goal is to </a:t>
            </a:r>
            <a:r>
              <a:rPr lang="en-US" sz="2800" dirty="0" smtClean="0"/>
              <a:t>minimize volume of wasted water: therefore maximize solids concentration of waste</a:t>
            </a:r>
            <a:endParaRPr lang="en-US" sz="2800" dirty="0"/>
          </a:p>
          <a:p>
            <a:r>
              <a:rPr lang="en-US" sz="2800" dirty="0"/>
              <a:t>Backwash water is </a:t>
            </a:r>
            <a:r>
              <a:rPr lang="en-US" sz="2800" dirty="0" smtClean="0"/>
              <a:t>less concentrated than floc hopper waste</a:t>
            </a:r>
          </a:p>
          <a:p>
            <a:pPr lvl="1"/>
            <a:r>
              <a:rPr lang="en-US" sz="2400" dirty="0" smtClean="0"/>
              <a:t>Goal is to minimize solids entering filter!</a:t>
            </a:r>
            <a:endParaRPr lang="en-US" sz="2400" dirty="0"/>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527178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4245477"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4019244"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545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39829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4208411"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5487936" y="79075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0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424571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73524"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447247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4437011" y="150698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5035794"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4797119"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4757686"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4995811"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5232349"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23816" y="129407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49241" y="129407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77048" y="129407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1691" y="129407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39816" y="129407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6354" y="129407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9"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1030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73494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7440088" y="103830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59282" y="3569520"/>
            <a:ext cx="2881745" cy="15236"/>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7783830"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8887217" y="3835266"/>
            <a:ext cx="107620" cy="264509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7782856"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399489" y="3915124"/>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399489"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294075"/>
            <a:ext cx="846161" cy="2281638"/>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231865" y="3666591"/>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709448" cy="830997"/>
          </a:xfrm>
          <a:prstGeom prst="rect">
            <a:avLst/>
          </a:prstGeom>
          <a:noFill/>
        </p:spPr>
        <p:txBody>
          <a:bodyPr wrap="square" rtlCol="0">
            <a:spAutoFit/>
          </a:bodyPr>
          <a:lstStyle/>
          <a:p>
            <a:r>
              <a:rPr lang="en-US" sz="1600" b="0" dirty="0" smtClean="0"/>
              <a:t>Max and </a:t>
            </a:r>
            <a:r>
              <a:rPr lang="en-US" sz="1600" b="0" dirty="0"/>
              <a:t>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57927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583" y="-22006"/>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543" y="-51290"/>
            <a:ext cx="896204" cy="369332"/>
          </a:xfrm>
          <a:prstGeom prst="rect">
            <a:avLst/>
          </a:prstGeom>
          <a:noFill/>
        </p:spPr>
        <p:txBody>
          <a:bodyPr wrap="square" rtlCol="0">
            <a:spAutoFit/>
          </a:bodyPr>
          <a:lstStyle/>
          <a:p>
            <a:r>
              <a:rPr lang="en-US" sz="1800" b="0" dirty="0"/>
              <a:t>Outlet</a:t>
            </a:r>
          </a:p>
        </p:txBody>
      </p:sp>
      <p:pic>
        <p:nvPicPr>
          <p:cNvPr id="32" name="Picture 3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441135" y="533785"/>
            <a:ext cx="1386666" cy="246857"/>
          </a:xfrm>
          <a:prstGeom prst="rect">
            <a:avLst/>
          </a:prstGeom>
        </p:spPr>
      </p:pic>
      <p:pic>
        <p:nvPicPr>
          <p:cNvPr id="33" name="Picture 3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5693" y="2362474"/>
            <a:ext cx="3513414" cy="187167"/>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
        <p:nvSpPr>
          <p:cNvPr id="139" name="Block Arc 44 9"/>
          <p:cNvSpPr>
            <a:spLocks/>
          </p:cNvSpPr>
          <p:nvPr/>
        </p:nvSpPr>
        <p:spPr bwMode="auto">
          <a:xfrm rot="10800000">
            <a:off x="8553512" y="625725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7058946" y="334362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7401644" y="126060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7448332" y="274581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8337583" y="626361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7389761" y="90065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34" name="Picture 3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895601" y="3083370"/>
            <a:ext cx="1039237" cy="245333"/>
          </a:xfrm>
          <a:prstGeom prst="rect">
            <a:avLst/>
          </a:prstGeom>
        </p:spPr>
      </p:pic>
      <p:cxnSp>
        <p:nvCxnSpPr>
          <p:cNvPr id="138" name="Straight Arrow Connector 137"/>
          <p:cNvCxnSpPr>
            <a:endCxn id="154" idx="0"/>
          </p:cNvCxnSpPr>
          <p:nvPr/>
        </p:nvCxnSpPr>
        <p:spPr bwMode="auto">
          <a:xfrm>
            <a:off x="8934838" y="3579335"/>
            <a:ext cx="6189" cy="255931"/>
          </a:xfrm>
          <a:prstGeom prst="straightConnector1">
            <a:avLst/>
          </a:prstGeom>
          <a:noFill/>
          <a:ln w="12700" cap="flat" cmpd="sng" algn="ctr">
            <a:solidFill>
              <a:schemeClr val="bg2"/>
            </a:solidFill>
            <a:prstDash val="solid"/>
            <a:round/>
            <a:headEnd type="arrow" w="med" len="med"/>
            <a:tailEnd type="arrow" w="med" len="med"/>
          </a:ln>
          <a:effectLst/>
        </p:spPr>
      </p:cxnSp>
      <p:grpSp>
        <p:nvGrpSpPr>
          <p:cNvPr id="60" name="Group 59"/>
          <p:cNvGrpSpPr/>
          <p:nvPr/>
        </p:nvGrpSpPr>
        <p:grpSpPr>
          <a:xfrm>
            <a:off x="4798167" y="108437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3769823" y="627469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stCxn id="34" idx="2"/>
          </p:cNvCxnSpPr>
          <p:nvPr/>
        </p:nvCxnSpPr>
        <p:spPr bwMode="auto">
          <a:xfrm>
            <a:off x="8415220" y="3328703"/>
            <a:ext cx="471997" cy="387606"/>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1399489" y="371495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2547601" y="153597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2623812" y="1242769"/>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78" name="Straight Connector 177"/>
          <p:cNvCxnSpPr/>
          <p:nvPr/>
        </p:nvCxnSpPr>
        <p:spPr bwMode="auto">
          <a:xfrm flipH="1">
            <a:off x="1399489" y="380178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9" name="Straight Arrow Connector 178"/>
          <p:cNvCxnSpPr>
            <a:stCxn id="140" idx="3"/>
          </p:cNvCxnSpPr>
          <p:nvPr/>
        </p:nvCxnSpPr>
        <p:spPr bwMode="auto">
          <a:xfrm>
            <a:off x="987200" y="3851257"/>
            <a:ext cx="432187" cy="5153"/>
          </a:xfrm>
          <a:prstGeom prst="straightConnector1">
            <a:avLst/>
          </a:prstGeom>
          <a:noFill/>
          <a:ln w="12700" cap="flat" cmpd="sng" algn="ctr">
            <a:solidFill>
              <a:schemeClr val="bg2"/>
            </a:solidFill>
            <a:prstDash val="solid"/>
            <a:round/>
            <a:headEnd type="none" w="lg" len="med"/>
            <a:tailEnd type="arrow"/>
          </a:ln>
          <a:effectLst/>
        </p:spPr>
      </p:cxnSp>
      <p:cxnSp>
        <p:nvCxnSpPr>
          <p:cNvPr id="180" name="Straight Arrow Connector 179"/>
          <p:cNvCxnSpPr>
            <a:stCxn id="140" idx="3"/>
          </p:cNvCxnSpPr>
          <p:nvPr/>
        </p:nvCxnSpPr>
        <p:spPr bwMode="auto">
          <a:xfrm flipV="1">
            <a:off x="987200" y="3625355"/>
            <a:ext cx="446433" cy="225902"/>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98017" y="3028193"/>
            <a:ext cx="986167" cy="369332"/>
          </a:xfrm>
          <a:prstGeom prst="rect">
            <a:avLst/>
          </a:prstGeom>
          <a:noFill/>
        </p:spPr>
        <p:txBody>
          <a:bodyPr wrap="none" rtlCol="0">
            <a:spAutoFit/>
          </a:bodyPr>
          <a:lstStyle/>
          <a:p>
            <a:r>
              <a:rPr lang="en-US" sz="1800" b="0" dirty="0" smtClean="0"/>
              <a:t>Pipe OD</a:t>
            </a:r>
            <a:endParaRPr lang="en-US" sz="1800" b="0" dirty="0"/>
          </a:p>
        </p:txBody>
      </p:sp>
      <p:cxnSp>
        <p:nvCxnSpPr>
          <p:cNvPr id="182" name="Straight Arrow Connector 181"/>
          <p:cNvCxnSpPr>
            <a:stCxn id="181" idx="2"/>
          </p:cNvCxnSpPr>
          <p:nvPr/>
        </p:nvCxnSpPr>
        <p:spPr bwMode="auto">
          <a:xfrm>
            <a:off x="691101" y="3397525"/>
            <a:ext cx="686561" cy="363471"/>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p:nvPr/>
        </p:nvCxnSpPr>
        <p:spPr bwMode="auto">
          <a:xfrm flipH="1">
            <a:off x="2441196" y="1094955"/>
            <a:ext cx="1560840"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2632361" y="1008646"/>
            <a:ext cx="755335" cy="369332"/>
          </a:xfrm>
          <a:prstGeom prst="rect">
            <a:avLst/>
          </a:prstGeom>
          <a:noFill/>
        </p:spPr>
        <p:txBody>
          <a:bodyPr wrap="none" rtlCol="0">
            <a:spAutoFit/>
          </a:bodyPr>
          <a:lstStyle/>
          <a:p>
            <a:r>
              <a:rPr lang="en-US" sz="1800" b="0" dirty="0" smtClean="0"/>
              <a:t>10 </a:t>
            </a:r>
            <a:r>
              <a:rPr lang="en-US" sz="1800" b="0" dirty="0"/>
              <a:t>cm</a:t>
            </a:r>
          </a:p>
        </p:txBody>
      </p:sp>
      <p:pic>
        <p:nvPicPr>
          <p:cNvPr id="14345" name="Picture 1434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961039" y="940943"/>
            <a:ext cx="1664479" cy="13489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r>
              <a:rPr lang="en-US" dirty="0"/>
              <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a:t>
            </a:r>
            <a:r>
              <a:rPr lang="en-US" dirty="0" smtClean="0"/>
              <a:t>used</a:t>
            </a:r>
          </a:p>
          <a:p>
            <a:r>
              <a:rPr lang="en-US" dirty="0" smtClean="0"/>
              <a:t>No evidence yet of breakthrough happening before max head loss. Thus shallower filters may be possible</a:t>
            </a:r>
            <a:endParaRPr lang="en-US" dirty="0"/>
          </a:p>
          <a:p>
            <a:r>
              <a:rPr lang="en-US" dirty="0" smtClean="0"/>
              <a:t>Big goal is to eliminate slots</a:t>
            </a:r>
            <a:endParaRPr lang="en-US" dirty="0"/>
          </a:p>
          <a:p>
            <a:r>
              <a:rPr lang="en-US" dirty="0"/>
              <a:t>More research required to improve the design</a:t>
            </a: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a:t>
            </a:r>
            <a:endParaRPr lang="en-US" dirty="0"/>
          </a:p>
        </p:txBody>
      </p:sp>
      <p:sp>
        <p:nvSpPr>
          <p:cNvPr id="3" name="Content Placeholder 2"/>
          <p:cNvSpPr>
            <a:spLocks noGrp="1"/>
          </p:cNvSpPr>
          <p:nvPr>
            <p:ph idx="1"/>
          </p:nvPr>
        </p:nvSpPr>
        <p:spPr/>
        <p:txBody>
          <a:bodyPr/>
          <a:lstStyle/>
          <a:p>
            <a:r>
              <a:rPr lang="en-US" dirty="0" smtClean="0"/>
              <a:t>Which particles are easier to capture (big ones or small ones)? (both!!!)</a:t>
            </a:r>
          </a:p>
          <a:p>
            <a:r>
              <a:rPr lang="en-US" dirty="0" smtClean="0"/>
              <a:t>Why does a rapid sand filter improve in performance in the first minutes of operation?</a:t>
            </a:r>
          </a:p>
          <a:p>
            <a:r>
              <a:rPr lang="en-US" dirty="0" smtClean="0"/>
              <a:t>Why is this file called floc filtration?</a:t>
            </a:r>
          </a:p>
          <a:p>
            <a:r>
              <a:rPr lang="en-US" dirty="0" smtClean="0"/>
              <a:t>Why do many water treatment facilities use dual media filtration?</a:t>
            </a:r>
            <a:endParaRPr lang="en-US" dirty="0"/>
          </a:p>
        </p:txBody>
      </p:sp>
    </p:spTree>
    <p:extLst>
      <p:ext uri="{BB962C8B-B14F-4D97-AF65-F5344CB8AC3E}">
        <p14:creationId xmlns:p14="http://schemas.microsoft.com/office/powerpoint/2010/main" val="4164886358"/>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smtClean="0"/>
              <a:t>AguaClara: </a:t>
            </a:r>
            <a:r>
              <a:rPr lang="en-US" sz="2400" dirty="0" smtClean="0"/>
              <a:t>Flocculation – Floc Blanket – Settle – Filter</a:t>
            </a:r>
          </a:p>
          <a:p>
            <a:pPr lvl="1"/>
            <a:r>
              <a:rPr lang="en-US" dirty="0" smtClean="0"/>
              <a:t>Able to treat very high turbidities because filter is the polishing step</a:t>
            </a:r>
          </a:p>
          <a:p>
            <a:pPr lvl="1"/>
            <a:r>
              <a:rPr lang="en-US" dirty="0" smtClean="0"/>
              <a:t>Effluent from sedimentation should be less than 2 NTU (and much lower is much better)</a:t>
            </a:r>
          </a:p>
          <a:p>
            <a:r>
              <a:rPr lang="en-US" dirty="0" smtClean="0"/>
              <a:t>Conventional</a:t>
            </a:r>
            <a:r>
              <a:rPr lang="en-US" dirty="0"/>
              <a:t>: </a:t>
            </a:r>
            <a:r>
              <a:rPr lang="en-US" sz="2400" dirty="0" smtClean="0"/>
              <a:t>Flocculate </a:t>
            </a:r>
            <a:r>
              <a:rPr lang="en-US" sz="2400" dirty="0"/>
              <a:t>– </a:t>
            </a:r>
            <a:r>
              <a:rPr lang="en-US" sz="2400" dirty="0" smtClean="0"/>
              <a:t>Settle </a:t>
            </a:r>
            <a:r>
              <a:rPr lang="en-US" sz="2400" dirty="0"/>
              <a:t>– </a:t>
            </a:r>
            <a:r>
              <a:rPr lang="en-US" sz="2400" dirty="0" smtClean="0"/>
              <a:t>Filter</a:t>
            </a:r>
            <a:endParaRPr lang="en-US" sz="2400" dirty="0"/>
          </a:p>
          <a:p>
            <a:pPr lvl="1"/>
            <a:r>
              <a:rPr lang="en-US" dirty="0" smtClean="0"/>
              <a:t>Same as above</a:t>
            </a:r>
          </a:p>
          <a:p>
            <a:r>
              <a:rPr lang="en-US" dirty="0" smtClean="0"/>
              <a:t>Direct</a:t>
            </a:r>
            <a:r>
              <a:rPr lang="en-US" dirty="0"/>
              <a:t>: </a:t>
            </a:r>
            <a:r>
              <a:rPr lang="en-US" sz="2400" dirty="0" smtClean="0"/>
              <a:t>add Coagulant and then Filter </a:t>
            </a:r>
            <a:endParaRPr lang="en-US" sz="2400" dirty="0"/>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smtClean="0"/>
              <a:t>StaRS</a:t>
            </a:r>
            <a:r>
              <a:rPr lang="en-US" dirty="0" smtClean="0"/>
              <a:t> </a:t>
            </a:r>
            <a:r>
              <a:rPr lang="en-US" dirty="0"/>
              <a:t>3 main advantages over RSF</a:t>
            </a:r>
          </a:p>
          <a:p>
            <a:pPr lvl="1"/>
            <a:r>
              <a:rPr lang="en-US" dirty="0"/>
              <a:t>____________</a:t>
            </a:r>
          </a:p>
          <a:p>
            <a:pPr lvl="1"/>
            <a:r>
              <a:rPr lang="en-US" dirty="0"/>
              <a:t>______________________________________</a:t>
            </a:r>
          </a:p>
          <a:p>
            <a:pPr lvl="1"/>
            <a:r>
              <a:rPr lang="en-US" dirty="0"/>
              <a:t>Single valve </a:t>
            </a:r>
            <a:r>
              <a:rPr lang="en-US" dirty="0" smtClean="0"/>
              <a:t>control</a:t>
            </a:r>
          </a:p>
          <a:p>
            <a:pPr lvl="1"/>
            <a:r>
              <a:rPr lang="en-US" dirty="0" smtClean="0"/>
              <a:t>No big valves needed!</a:t>
            </a:r>
            <a:endParaRPr lang="en-US" dirty="0"/>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a:t>
            </a:r>
            <a:r>
              <a:rPr lang="en-US" dirty="0" smtClean="0"/>
              <a:t>high turbidity </a:t>
            </a:r>
            <a:r>
              <a:rPr lang="en-US" dirty="0"/>
              <a:t>water</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3785652"/>
          </a:xfrm>
          <a:prstGeom prst="rect">
            <a:avLst/>
          </a:prstGeom>
          <a:noFill/>
        </p:spPr>
        <p:txBody>
          <a:bodyPr wrap="square" rtlCol="0">
            <a:spAutoFit/>
          </a:bodyPr>
          <a:lstStyle/>
          <a:p>
            <a:r>
              <a:rPr lang="en-US" sz="2400" b="0" dirty="0"/>
              <a:t>Success requires two things</a:t>
            </a:r>
          </a:p>
          <a:p>
            <a:r>
              <a:rPr lang="en-US" sz="2400" b="0" dirty="0"/>
              <a:t>1. Start backwash whenever </a:t>
            </a:r>
            <a:r>
              <a:rPr lang="en-US" sz="2400" b="0" dirty="0" smtClean="0"/>
              <a:t>desired (optional).</a:t>
            </a:r>
            <a:endParaRPr lang="en-US" sz="2400" b="0" dirty="0"/>
          </a:p>
          <a:p>
            <a:r>
              <a:rPr lang="en-US" sz="2400" b="0" dirty="0"/>
              <a:t>2. Prevent backwash from </a:t>
            </a:r>
            <a:r>
              <a:rPr lang="en-US" sz="2400" b="0" dirty="0" smtClean="0"/>
              <a:t>starting before reaching max head loss.</a:t>
            </a:r>
            <a:endParaRPr lang="en-US" sz="2400" b="0" dirty="0"/>
          </a:p>
        </p:txBody>
      </p:sp>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91046"/>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4666"/>
          </a:xfrm>
          <a:prstGeom prst="rect">
            <a:avLst/>
          </a:prstGeom>
        </p:spPr>
      </p:pic>
      <p:pic>
        <p:nvPicPr>
          <p:cNvPr id="11" name="Picture 1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13" name="Picture 1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8" cy="589714"/>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5" name="Picture 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8286"/>
          </a:xfrm>
          <a:prstGeom prst="rect">
            <a:avLst/>
          </a:prstGeom>
        </p:spPr>
      </p:pic>
      <p:pic>
        <p:nvPicPr>
          <p:cNvPr id="7" name="Picture 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3333"/>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8" cy="58971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1598" y="5813655"/>
            <a:ext cx="3163429" cy="598857"/>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pic>
        <p:nvPicPr>
          <p:cNvPr id="4" name="Picture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19906" y="4462520"/>
            <a:ext cx="5446095" cy="589714"/>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Slow Sand Filtration</a:t>
            </a:r>
            <a:endParaRPr lang="en-US"/>
          </a:p>
        </p:txBody>
      </p:sp>
      <p:sp>
        <p:nvSpPr>
          <p:cNvPr id="40963" name="Rectangle 3"/>
          <p:cNvSpPr>
            <a:spLocks noGrp="1" noChangeArrowheads="1"/>
          </p:cNvSpPr>
          <p:nvPr>
            <p:ph idx="1"/>
          </p:nvPr>
        </p:nvSpPr>
        <p:spPr/>
        <p:txBody>
          <a:bodyPr/>
          <a:lstStyle/>
          <a:p>
            <a:r>
              <a:rPr lang="en-US" sz="2800" dirty="0" smtClean="0"/>
              <a:t>First filters to be used on a widespread basis</a:t>
            </a:r>
          </a:p>
          <a:p>
            <a:r>
              <a:rPr lang="en-US" sz="2800" dirty="0" smtClean="0"/>
              <a:t>Fine sand with an effective size of 0.2 mm</a:t>
            </a:r>
          </a:p>
          <a:p>
            <a:r>
              <a:rPr lang="en-US" sz="2800" dirty="0" smtClean="0"/>
              <a:t>Low flow rates (0.03-0.12 mm/s)</a:t>
            </a:r>
          </a:p>
          <a:p>
            <a:r>
              <a:rPr lang="en-US" sz="2800" dirty="0" err="1" smtClean="0"/>
              <a:t>Schmutzdecke</a:t>
            </a:r>
            <a:r>
              <a:rPr lang="en-US" sz="2800" dirty="0" smtClean="0"/>
              <a:t> (_____ ____) forms on top of the filter (surface filtration)</a:t>
            </a:r>
          </a:p>
          <a:p>
            <a:pPr lvl="1"/>
            <a:r>
              <a:rPr lang="en-US" sz="2400" dirty="0" smtClean="0"/>
              <a:t>causes high head loss</a:t>
            </a:r>
          </a:p>
          <a:p>
            <a:pPr lvl="1"/>
            <a:r>
              <a:rPr lang="en-US" sz="2400" dirty="0" smtClean="0"/>
              <a:t>must be removed periodically</a:t>
            </a:r>
          </a:p>
          <a:p>
            <a:r>
              <a:rPr lang="en-US" sz="2800" dirty="0" smtClean="0"/>
              <a:t>Used without coagulation/flocculation!</a:t>
            </a:r>
          </a:p>
          <a:p>
            <a:r>
              <a:rPr lang="en-US" sz="2800" dirty="0" smtClean="0"/>
              <a:t>Turbidity should always be less than 10 NTU with a lower average to prevent rapid clogging</a:t>
            </a:r>
            <a:endParaRPr lang="en-US" sz="2800" dirty="0"/>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81"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337.083"/>
  <p:tag name="LATEXADDIN" val="\documentclass{article}&#10;\usepackage{amsmath}&#10;\pagestyle{empty}&#10;\begin{document}&#10;&#10;$$\Pi_{FiBw} = \frac{1 - \phi_{FiSand}}{1 - \phi_{FiSand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383.202"/>
  <p:tag name="LATEXADDIN" val="\documentclass{article}&#10;\usepackage{amsmath}&#10;\pagestyle{empty}&#10;\begin{document}&#10;&#10;$$V_{Bw} = \frac{\phi_{FiSandBw}^3 g D_{60}^2}{36 k \nu \left( 1 - \phi_{FiSandBw}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phi_{FiSandBw} = 1 - \frac{1 - \phi_{FiSand}}{\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1.609"/>
  <p:tag name="LATEXADDIN" val="\documentclass{article}&#10;\usepackage{amsmath}&#10;\pagestyle{empty}&#10;\begin{document}&#10;&#10;$$\left( \Pi_{FiBw} - 1 \right)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682.4147"/>
  <p:tag name="LATEXADDIN" val="\documentclass{article}&#10;\usepackage{amsmath}&#10;\pagestyle{empty}&#10;\begin{document}&#10;&#10;$HL_{SandDirty}$&#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280.465"/>
  <p:tag name="LATEXADDIN" val="\documentclass{article}&#10;\usepackage{amsmath}&#10;\pagestyle{empty}&#10;\begin{document}&#10;&#10;$HL_{BackWashSand} + HL_{Trunk} + HL_{Orifice}$&#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11.4361"/>
  <p:tag name="LATEXADDIN" val="\documentclass{article}&#10;\usepackage{amsmath}&#10;\pagestyle{empty}&#10;\begin{document}&#10;$ HL_{Siph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99.063"/>
  <p:tag name="LATEXADDIN" val="\documentclass{article}&#10;\usepackage{amsmath}&#10;\pagestyle{empty}&#10;\begin{document}&#10;&#10;$HL_{SandClean}+ HL_{Plumbing}$&#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324.334"/>
  <p:tag name="ORIGINALWIDTH" val="2893.888"/>
  <p:tag name="LATEXADDIN" val="\documentclass{article}&#10;\usepackage{amsmath}&#10;\pagestyle{empty}&#10;\begin{document}&#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574.4282"/>
  <p:tag name="LATEXADDIN" val="\documentclass{article}&#10;\usepackage{amsmath}&#10;\pagestyle{empty}&#10;\begin{document}&#10;&#10;$$\rlap{--} V_1 = \frac{P_0 \rlap{--} V_0}{P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pagestyle{empty}&#10;\begin{document}&#10;&#10;$$P_0 = 1 \, {\rm atm}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pagestyle{empty}&#10;\begin{document}&#10;&#10;&#10;$$P_1 = P_{atm} + \rho g H_1$$&#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6.4229"/>
  <p:tag name="LATEXADDIN" val="\documentclass{article}&#10;\usepackage{amsmath}&#10;\pagestyle{empty}&#10;\begin{document}&#10;&#10;$$P \rlap{--} V = n R 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74.9156"/>
  <p:tag name="LATEXADDIN" val="\documentclass{article}&#10;\usepackage{amsmath}&#10;\pagestyle{empty}&#10;\begin{document}&#10;&#10;$$P_0 \rlap{--} V_0 = P_1 \rlap{--} V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3542.557"/>
  <p:tag name="LATEXADDIN" val="\documentclass{article}&#10;\usepackage{amsmath}&#10;\pagestyle{empty}&#10;\begin{document}&#10;&#10;$$\phi_{FiSandBw} = &#10;\frac{\phi_{FiSand} H_{FiSand} A_{Fi} + \left( H_{FiSandBw} - H_{FiSand} \right) A_{Fi}}&#10;{H_{FiSandBw} A_{Fi}}$$&#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1556.805"/>
  <p:tag name="LATEXADDIN" val="\documentclass{article}&#10;\usepackage{amsmath}&#10;\pagestyle{empty}&#10;\begin{document}&#10;&#10;$$H_3 = \frac{\left( H_2 - HL_{Siphon} \right) P_{atm}}{\rho g \left( L2 + H_2 \right) + 2 P_{at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2680.165"/>
  <p:tag name="LATEXADDIN" val="\documentclass{article}&#10;\usepackage{amsmath}&#10;\pagestyle{empty}&#10;\begin{document}&#10;&#10;$$\left( L2 + H_2 \right) = &#10;\frac{P_{atm} \left( 2 H_2 - 2 H_3 - HL_{Siphon} + L2 \right)}{P_{atm} + \rho g H_3}$$&#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10;$$\phi_{FiSandBw} = 1 - \frac{1 - \phi_{FiSand}}{\Pi_{FiBw}}$$&#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111810</TotalTime>
  <Words>4094</Words>
  <Application>Microsoft Office PowerPoint</Application>
  <PresentationFormat>On-screen Show (4:3)</PresentationFormat>
  <Paragraphs>624</Paragraphs>
  <Slides>77</Slides>
  <Notes>47</Notes>
  <HiddenSlides>0</HiddenSlides>
  <MMClips>4</MMClips>
  <ScaleCrop>false</ScaleCrop>
  <HeadingPairs>
    <vt:vector size="10" baseType="variant">
      <vt:variant>
        <vt:lpstr>Fonts Used</vt:lpstr>
      </vt:variant>
      <vt:variant>
        <vt:i4>10</vt:i4>
      </vt:variant>
      <vt:variant>
        <vt:lpstr>Theme</vt:lpstr>
      </vt:variant>
      <vt:variant>
        <vt:i4>2</vt:i4>
      </vt:variant>
      <vt:variant>
        <vt:lpstr>Links</vt:lpstr>
      </vt:variant>
      <vt:variant>
        <vt:i4>1</vt:i4>
      </vt:variant>
      <vt:variant>
        <vt:lpstr>Embedded OLE Servers</vt:lpstr>
      </vt:variant>
      <vt:variant>
        <vt:i4>1</vt:i4>
      </vt:variant>
      <vt:variant>
        <vt:lpstr>Slide Titles</vt:lpstr>
      </vt:variant>
      <vt:variant>
        <vt:i4>77</vt:i4>
      </vt:variant>
    </vt:vector>
  </HeadingPairs>
  <TitlesOfParts>
    <vt:vector size="91" baseType="lpstr">
      <vt:lpstr>Book Antiqua</vt:lpstr>
      <vt:lpstr>Symbol</vt:lpstr>
      <vt:lpstr>Wingdings</vt:lpstr>
      <vt:lpstr>Calibri</vt:lpstr>
      <vt:lpstr>Monotype Sorts</vt:lpstr>
      <vt:lpstr>Candara</vt:lpstr>
      <vt:lpstr>Cambria Math</vt:lpstr>
      <vt:lpstr>Arial</vt:lpstr>
      <vt:lpstr>Century Gothic</vt:lpstr>
      <vt:lpstr>Times New Roman</vt:lpstr>
      <vt:lpstr>1_Monroe's Lectures</vt:lpstr>
      <vt:lpstr>Lectures</vt:lpstr>
      <vt:lpstr>file:///C:\Users\mw24\Documents\Mathcad\Filter%20Backwash%20Hydraulics.xmcd\Selection%2035%201275%20384%201528</vt:lpstr>
      <vt:lpstr>Photo Editor Photo</vt:lpstr>
      <vt:lpstr>Filtration Theory</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1999 Perspective on Conventional Treatment</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StaRS Optimization</vt:lpstr>
      <vt:lpstr>Reflections</vt:lpstr>
      <vt:lpstr>PowerPoint Presentation</vt:lpstr>
      <vt:lpstr>Conclusions…</vt:lpstr>
      <vt:lpstr>…Conclusions…</vt:lpstr>
      <vt:lpstr>…Conclusions</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mw24</cp:lastModifiedBy>
  <cp:revision>5824</cp:revision>
  <cp:lastPrinted>2014-11-08T19:01:33Z</cp:lastPrinted>
  <dcterms:created xsi:type="dcterms:W3CDTF">2004-05-06T14:53:47Z</dcterms:created>
  <dcterms:modified xsi:type="dcterms:W3CDTF">2020-05-14T18:54:17Z</dcterms:modified>
</cp:coreProperties>
</file>